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471"/>
    <a:srgbClr val="00CA81"/>
    <a:srgbClr val="0AB1C9"/>
    <a:srgbClr val="09AFD0"/>
    <a:srgbClr val="02BBAC"/>
    <a:srgbClr val="1DA97F"/>
    <a:srgbClr val="0FA9A8"/>
    <a:srgbClr val="09A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3"/>
    <p:restoredTop sz="94651"/>
  </p:normalViewPr>
  <p:slideViewPr>
    <p:cSldViewPr snapToGrid="0">
      <p:cViewPr varScale="1">
        <p:scale>
          <a:sx n="110" d="100"/>
          <a:sy n="110" d="100"/>
        </p:scale>
        <p:origin x="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C59B1-B8B6-1848-83E3-F41D0EFD5F64}" type="datetimeFigureOut">
              <a:rPr lang="es-ES" smtClean="0"/>
              <a:t>29/2/24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C3CEC-FEA9-2E48-ACDF-22D438BBF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6454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11389C-C174-7467-0C26-43787C9D7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84071"/>
            <a:ext cx="2743200" cy="365125"/>
          </a:xfrm>
        </p:spPr>
        <p:txBody>
          <a:bodyPr/>
          <a:lstStyle/>
          <a:p>
            <a:fld id="{CF795EBD-BD54-2240-8555-6DE728901B29}" type="datetimeFigureOut">
              <a:rPr lang="es-ES" smtClean="0"/>
              <a:t>29/2/24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BB6C1F-C6E6-8662-42D8-2715853E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84071"/>
            <a:ext cx="4114800" cy="365125"/>
          </a:xfrm>
        </p:spPr>
        <p:txBody>
          <a:bodyPr/>
          <a:lstStyle/>
          <a:p>
            <a:r>
              <a:rPr lang="es-ES" dirty="0"/>
              <a:t>Project INCIRCULAR (I3-2021-INV2a-MANU) ID 101114988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5F061A-5635-175E-F712-A852F2D8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84071"/>
            <a:ext cx="2743200" cy="365125"/>
          </a:xfrm>
        </p:spPr>
        <p:txBody>
          <a:bodyPr/>
          <a:lstStyle/>
          <a:p>
            <a:fld id="{0E7199F5-4236-0644-9DAB-AD91DE4A4F0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60C43E-237E-E805-87C4-54733CFF0E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74687"/>
            <a:ext cx="4806950" cy="649288"/>
          </a:xfrm>
        </p:spPr>
        <p:txBody>
          <a:bodyPr>
            <a:noAutofit/>
          </a:bodyPr>
          <a:lstStyle>
            <a:lvl1pPr marL="0" indent="0">
              <a:buNone/>
              <a:defRPr sz="4800" b="1">
                <a:solidFill>
                  <a:srgbClr val="135471"/>
                </a:solidFill>
              </a:defRPr>
            </a:lvl1pPr>
          </a:lstStyle>
          <a:p>
            <a:pPr lvl="0"/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5" name="Marcador de texto 6">
            <a:extLst>
              <a:ext uri="{FF2B5EF4-FFF2-40B4-BE49-F238E27FC236}">
                <a16:creationId xmlns:a16="http://schemas.microsoft.com/office/drawing/2014/main" id="{AC6E0368-AE81-8A70-048B-B556418276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2358683"/>
            <a:ext cx="10611678" cy="3220482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rgbClr val="135471"/>
                </a:solidFill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, quis </a:t>
            </a:r>
            <a:r>
              <a:rPr lang="es-ES" dirty="0" err="1"/>
              <a:t>nostrud</a:t>
            </a:r>
            <a:r>
              <a:rPr lang="es-ES" dirty="0"/>
              <a:t> </a:t>
            </a:r>
            <a:r>
              <a:rPr lang="es-ES" dirty="0" err="1"/>
              <a:t>exercitation</a:t>
            </a:r>
            <a:r>
              <a:rPr lang="es-ES" dirty="0"/>
              <a:t> </a:t>
            </a:r>
            <a:r>
              <a:rPr lang="es-ES" dirty="0" err="1"/>
              <a:t>ullamco</a:t>
            </a:r>
            <a:r>
              <a:rPr lang="es-ES" dirty="0"/>
              <a:t> </a:t>
            </a:r>
            <a:r>
              <a:rPr lang="es-ES" dirty="0" err="1"/>
              <a:t>laboris</a:t>
            </a:r>
            <a:r>
              <a:rPr lang="es-ES" dirty="0"/>
              <a:t> </a:t>
            </a:r>
            <a:r>
              <a:rPr lang="es-ES" dirty="0" err="1"/>
              <a:t>nisi</a:t>
            </a:r>
            <a:r>
              <a:rPr lang="es-ES" dirty="0"/>
              <a:t> ut </a:t>
            </a:r>
            <a:r>
              <a:rPr lang="es-ES" dirty="0" err="1"/>
              <a:t>aliquip</a:t>
            </a:r>
            <a:r>
              <a:rPr lang="es-ES" dirty="0"/>
              <a:t> ex </a:t>
            </a:r>
            <a:r>
              <a:rPr lang="es-ES" dirty="0" err="1"/>
              <a:t>ea</a:t>
            </a:r>
            <a:r>
              <a:rPr lang="es-ES" dirty="0"/>
              <a:t> commodo </a:t>
            </a:r>
            <a:r>
              <a:rPr lang="es-ES" dirty="0" err="1"/>
              <a:t>consequat</a:t>
            </a:r>
            <a:r>
              <a:rPr lang="es-ES" dirty="0"/>
              <a:t>. </a:t>
            </a:r>
          </a:p>
          <a:p>
            <a:endParaRPr lang="es-ES" dirty="0"/>
          </a:p>
          <a:p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aute</a:t>
            </a:r>
            <a:r>
              <a:rPr lang="es-ES" dirty="0"/>
              <a:t> </a:t>
            </a:r>
            <a:r>
              <a:rPr lang="es-ES" dirty="0" err="1"/>
              <a:t>irure</a:t>
            </a:r>
            <a:r>
              <a:rPr lang="es-ES" dirty="0"/>
              <a:t> dolor in </a:t>
            </a:r>
            <a:r>
              <a:rPr lang="es-ES" dirty="0" err="1"/>
              <a:t>reprehenderit</a:t>
            </a:r>
            <a:r>
              <a:rPr lang="es-ES" dirty="0"/>
              <a:t> in </a:t>
            </a:r>
            <a:r>
              <a:rPr lang="es-ES" dirty="0" err="1"/>
              <a:t>voluptate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 </a:t>
            </a:r>
            <a:r>
              <a:rPr lang="es-ES" dirty="0" err="1"/>
              <a:t>esse</a:t>
            </a:r>
            <a:r>
              <a:rPr lang="es-ES" dirty="0"/>
              <a:t> </a:t>
            </a:r>
            <a:r>
              <a:rPr lang="es-ES" dirty="0" err="1"/>
              <a:t>cillum</a:t>
            </a:r>
            <a:r>
              <a:rPr lang="es-ES" dirty="0"/>
              <a:t> </a:t>
            </a:r>
            <a:r>
              <a:rPr lang="es-ES" dirty="0" err="1"/>
              <a:t>dolore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fugiat</a:t>
            </a:r>
            <a:r>
              <a:rPr lang="es-ES" dirty="0"/>
              <a:t>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pariatur</a:t>
            </a:r>
            <a:r>
              <a:rPr lang="es-ES" dirty="0"/>
              <a:t>. </a:t>
            </a:r>
            <a:r>
              <a:rPr lang="es-ES" dirty="0" err="1"/>
              <a:t>Excepteur</a:t>
            </a:r>
            <a:r>
              <a:rPr lang="es-ES" dirty="0"/>
              <a:t> </a:t>
            </a:r>
            <a:r>
              <a:rPr lang="es-ES" dirty="0" err="1"/>
              <a:t>sint</a:t>
            </a:r>
            <a:r>
              <a:rPr lang="es-ES" dirty="0"/>
              <a:t> </a:t>
            </a:r>
            <a:r>
              <a:rPr lang="es-ES" dirty="0" err="1"/>
              <a:t>occaecat</a:t>
            </a:r>
            <a:r>
              <a:rPr lang="es-ES" dirty="0"/>
              <a:t> </a:t>
            </a:r>
            <a:r>
              <a:rPr lang="es-ES" dirty="0" err="1"/>
              <a:t>cupidatat</a:t>
            </a:r>
            <a:r>
              <a:rPr lang="es-ES" dirty="0"/>
              <a:t> non </a:t>
            </a:r>
            <a:r>
              <a:rPr lang="es-ES" dirty="0" err="1"/>
              <a:t>proident</a:t>
            </a:r>
            <a:r>
              <a:rPr lang="es-ES" dirty="0"/>
              <a:t>, sunt in culpa qui </a:t>
            </a:r>
            <a:r>
              <a:rPr lang="es-ES" dirty="0" err="1"/>
              <a:t>officia</a:t>
            </a:r>
            <a:r>
              <a:rPr lang="es-ES" dirty="0"/>
              <a:t> </a:t>
            </a:r>
            <a:r>
              <a:rPr lang="es-ES" dirty="0" err="1"/>
              <a:t>deserunt</a:t>
            </a:r>
            <a:r>
              <a:rPr lang="es-ES" dirty="0"/>
              <a:t> </a:t>
            </a:r>
            <a:r>
              <a:rPr lang="es-ES" dirty="0" err="1"/>
              <a:t>mollit</a:t>
            </a:r>
            <a:r>
              <a:rPr lang="es-ES" dirty="0"/>
              <a:t> </a:t>
            </a:r>
            <a:r>
              <a:rPr lang="es-ES" dirty="0" err="1"/>
              <a:t>anim</a:t>
            </a:r>
            <a:r>
              <a:rPr lang="es-ES" dirty="0"/>
              <a:t> id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laborum</a:t>
            </a:r>
            <a:r>
              <a:rPr lang="es-ES" dirty="0"/>
              <a:t>.</a:t>
            </a:r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C787617B-7D2F-B7E1-4575-00552F50D5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1" y="1743641"/>
            <a:ext cx="4475922" cy="355600"/>
          </a:xfrm>
        </p:spPr>
        <p:txBody>
          <a:bodyPr>
            <a:noAutofit/>
          </a:bodyPr>
          <a:lstStyle>
            <a:lvl1pPr marL="0" indent="0">
              <a:buNone/>
              <a:defRPr sz="2600" b="1">
                <a:gradFill>
                  <a:gsLst>
                    <a:gs pos="0">
                      <a:srgbClr val="00CA81"/>
                    </a:gs>
                    <a:gs pos="50000">
                      <a:srgbClr val="02BBAC"/>
                    </a:gs>
                    <a:gs pos="100000">
                      <a:srgbClr val="0AB1C9"/>
                    </a:gs>
                  </a:gsLst>
                  <a:lin ang="0" scaled="1"/>
                </a:gradFill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81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2AB25878-2594-F819-9D09-43AAEC832C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39785" y="3430815"/>
            <a:ext cx="6912429" cy="3456215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0CFC2E50-368F-186C-1C6E-BC4060D77171}"/>
              </a:ext>
            </a:extLst>
          </p:cNvPr>
          <p:cNvSpPr/>
          <p:nvPr userDrawn="1"/>
        </p:nvSpPr>
        <p:spPr>
          <a:xfrm>
            <a:off x="5523085" y="3230937"/>
            <a:ext cx="1240971" cy="1240971"/>
          </a:xfrm>
          <a:prstGeom prst="ellipse">
            <a:avLst/>
          </a:prstGeom>
          <a:solidFill>
            <a:srgbClr val="09AF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BBABAE8A-B222-75C0-287F-B672668FA3BF}"/>
              </a:ext>
            </a:extLst>
          </p:cNvPr>
          <p:cNvSpPr/>
          <p:nvPr userDrawn="1"/>
        </p:nvSpPr>
        <p:spPr>
          <a:xfrm>
            <a:off x="3476897" y="3949394"/>
            <a:ext cx="1240971" cy="1240971"/>
          </a:xfrm>
          <a:prstGeom prst="ellipse">
            <a:avLst/>
          </a:prstGeom>
          <a:solidFill>
            <a:srgbClr val="00CA8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E3158CA2-6845-6352-361F-9BDFC657533A}"/>
              </a:ext>
            </a:extLst>
          </p:cNvPr>
          <p:cNvSpPr/>
          <p:nvPr userDrawn="1"/>
        </p:nvSpPr>
        <p:spPr>
          <a:xfrm>
            <a:off x="2469314" y="5495165"/>
            <a:ext cx="1240971" cy="1240971"/>
          </a:xfrm>
          <a:prstGeom prst="ellipse">
            <a:avLst/>
          </a:prstGeom>
          <a:solidFill>
            <a:srgbClr val="09AF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D302CED-6C9F-E0B2-C64F-27CCAB766B59}"/>
              </a:ext>
            </a:extLst>
          </p:cNvPr>
          <p:cNvSpPr/>
          <p:nvPr userDrawn="1"/>
        </p:nvSpPr>
        <p:spPr>
          <a:xfrm>
            <a:off x="7448006" y="3949394"/>
            <a:ext cx="1240971" cy="1240971"/>
          </a:xfrm>
          <a:prstGeom prst="ellipse">
            <a:avLst/>
          </a:prstGeom>
          <a:solidFill>
            <a:srgbClr val="00CA8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AC2940E2-C594-E4F8-EAFF-2B491FFD042A}"/>
              </a:ext>
            </a:extLst>
          </p:cNvPr>
          <p:cNvSpPr/>
          <p:nvPr userDrawn="1"/>
        </p:nvSpPr>
        <p:spPr>
          <a:xfrm>
            <a:off x="8480840" y="5470781"/>
            <a:ext cx="1240971" cy="1240971"/>
          </a:xfrm>
          <a:prstGeom prst="ellipse">
            <a:avLst/>
          </a:prstGeom>
          <a:solidFill>
            <a:srgbClr val="09AFD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812B63F-61C8-151C-7090-FB60D49444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21241" y="5840243"/>
            <a:ext cx="517844" cy="53079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A6D7728-E90E-66F4-9FA6-93FD73AB87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77970" y="4297661"/>
            <a:ext cx="603293" cy="5444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ECBA7C2-F159-FAC4-291B-7619BADE3B4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48340" y="4214443"/>
            <a:ext cx="694570" cy="68957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13079CF-C419-A4AC-C300-81B5857EAF7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853391" y="5843332"/>
            <a:ext cx="495868" cy="49586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0FF59D2-B3E3-02F0-0CEE-D76B9C21583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802090" y="3690255"/>
            <a:ext cx="646283" cy="330016"/>
          </a:xfrm>
          <a:prstGeom prst="rect">
            <a:avLst/>
          </a:prstGeom>
        </p:spPr>
      </p:pic>
      <p:pic>
        <p:nvPicPr>
          <p:cNvPr id="18" name="Imagen 17" descr="Imagen que contiene Icono&#10;&#10;Descripción generada automáticamente">
            <a:extLst>
              <a:ext uri="{FF2B5EF4-FFF2-40B4-BE49-F238E27FC236}">
                <a16:creationId xmlns:a16="http://schemas.microsoft.com/office/drawing/2014/main" id="{44280A05-D5EE-7F5F-A0DE-ED920805C25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27979" y="436845"/>
            <a:ext cx="1324050" cy="1569432"/>
          </a:xfrm>
          <a:prstGeom prst="rect">
            <a:avLst/>
          </a:prstGeom>
        </p:spPr>
      </p:pic>
      <p:sp>
        <p:nvSpPr>
          <p:cNvPr id="19" name="Marcador de texto 3">
            <a:extLst>
              <a:ext uri="{FF2B5EF4-FFF2-40B4-BE49-F238E27FC236}">
                <a16:creationId xmlns:a16="http://schemas.microsoft.com/office/drawing/2014/main" id="{F18AFAA7-C4AC-D0B7-80E4-4BC8E59CA6C4}"/>
              </a:ext>
            </a:extLst>
          </p:cNvPr>
          <p:cNvSpPr txBox="1">
            <a:spLocks/>
          </p:cNvSpPr>
          <p:nvPr userDrawn="1"/>
        </p:nvSpPr>
        <p:spPr>
          <a:xfrm>
            <a:off x="4588260" y="6219790"/>
            <a:ext cx="3110625" cy="462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2000" dirty="0" err="1">
                <a:latin typeface="Calibri" panose="020F0502020204030204" pitchFamily="34" charset="0"/>
              </a:rPr>
              <a:t>www.</a:t>
            </a:r>
            <a:r>
              <a:rPr lang="en-GB" sz="2000" i="0" u="none" strike="noStrike" dirty="0" err="1">
                <a:effectLst/>
                <a:latin typeface="Calibri" panose="020F0502020204030204" pitchFamily="34" charset="0"/>
              </a:rPr>
              <a:t>incircular-project.eu</a:t>
            </a:r>
            <a:endParaRPr lang="en-GB" sz="2000" i="0" u="none" strike="noStrike" dirty="0">
              <a:effectLst/>
              <a:latin typeface="Calibri" panose="020F0502020204030204" pitchFamily="34" charset="0"/>
            </a:endParaRP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8EF9C351-B2AC-8054-90CC-8068A4A469EC}"/>
              </a:ext>
            </a:extLst>
          </p:cNvPr>
          <p:cNvGrpSpPr/>
          <p:nvPr userDrawn="1"/>
        </p:nvGrpSpPr>
        <p:grpSpPr>
          <a:xfrm>
            <a:off x="5135717" y="4959350"/>
            <a:ext cx="2467148" cy="947452"/>
            <a:chOff x="9291769" y="660221"/>
            <a:chExt cx="2467148" cy="947452"/>
          </a:xfrm>
        </p:grpSpPr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C7F2BCDD-D242-CA0C-840C-8A7CCCBB3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291769" y="701018"/>
              <a:ext cx="226664" cy="226664"/>
            </a:xfrm>
            <a:prstGeom prst="rect">
              <a:avLst/>
            </a:prstGeom>
          </p:spPr>
        </p:pic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78D631B-5A89-4A66-665D-D6F69178F0B6}"/>
                </a:ext>
              </a:extLst>
            </p:cNvPr>
            <p:cNvSpPr txBox="1">
              <a:spLocks/>
            </p:cNvSpPr>
            <p:nvPr/>
          </p:nvSpPr>
          <p:spPr>
            <a:xfrm>
              <a:off x="9528494" y="660221"/>
              <a:ext cx="1924087" cy="28429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800" b="1" kern="1200">
                  <a:solidFill>
                    <a:srgbClr val="13547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0" i="0" u="none" strike="noStrike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</a:rPr>
                <a:t>@</a:t>
              </a:r>
              <a:r>
                <a:rPr lang="en-GB" sz="1600" b="0" i="0" u="none" strike="noStrike" dirty="0" err="1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</a:rPr>
                <a:t>INCIRCULAR_eu</a:t>
              </a:r>
              <a:endPara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3BC1F38D-0E07-72F4-469C-3F0992C51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97151" y="1038709"/>
              <a:ext cx="215900" cy="215900"/>
            </a:xfrm>
            <a:prstGeom prst="rect">
              <a:avLst/>
            </a:prstGeom>
          </p:spPr>
        </p:pic>
        <p:sp>
          <p:nvSpPr>
            <p:cNvPr id="24" name="Marcador de texto 3">
              <a:extLst>
                <a:ext uri="{FF2B5EF4-FFF2-40B4-BE49-F238E27FC236}">
                  <a16:creationId xmlns:a16="http://schemas.microsoft.com/office/drawing/2014/main" id="{7E4A3D2B-FFD8-F570-11C0-1FA86D5FD879}"/>
                </a:ext>
              </a:extLst>
            </p:cNvPr>
            <p:cNvSpPr txBox="1">
              <a:spLocks/>
            </p:cNvSpPr>
            <p:nvPr/>
          </p:nvSpPr>
          <p:spPr>
            <a:xfrm>
              <a:off x="9528494" y="1001597"/>
              <a:ext cx="2230423" cy="28429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800" b="1" kern="1200">
                  <a:solidFill>
                    <a:srgbClr val="13547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0" i="0" u="none" strike="noStrike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</a:rPr>
                <a:t>INCIRCULAR - EU Project</a:t>
              </a:r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A4BF877A-4778-9158-7450-5F277016F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297151" y="1362188"/>
              <a:ext cx="215900" cy="215900"/>
            </a:xfrm>
            <a:prstGeom prst="rect">
              <a:avLst/>
            </a:prstGeom>
          </p:spPr>
        </p:pic>
        <p:sp>
          <p:nvSpPr>
            <p:cNvPr id="26" name="Marcador de texto 3">
              <a:extLst>
                <a:ext uri="{FF2B5EF4-FFF2-40B4-BE49-F238E27FC236}">
                  <a16:creationId xmlns:a16="http://schemas.microsoft.com/office/drawing/2014/main" id="{7DEE03F9-0E58-0354-0350-572FD1FB63F5}"/>
                </a:ext>
              </a:extLst>
            </p:cNvPr>
            <p:cNvSpPr txBox="1">
              <a:spLocks/>
            </p:cNvSpPr>
            <p:nvPr/>
          </p:nvSpPr>
          <p:spPr>
            <a:xfrm>
              <a:off x="9528494" y="1323379"/>
              <a:ext cx="1924087" cy="28429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800" b="1" kern="1200">
                  <a:solidFill>
                    <a:srgbClr val="13547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0" i="0" u="none" strike="noStrike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</a:rPr>
                <a:t>@</a:t>
              </a:r>
              <a:r>
                <a:rPr lang="en-GB" sz="1600" b="0" i="0" u="none" strike="noStrike" dirty="0" err="1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</a:rPr>
                <a:t>INCIRCULAR_eu</a:t>
              </a:r>
              <a:endParaRPr lang="en-GB" sz="1600" b="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pic>
        <p:nvPicPr>
          <p:cNvPr id="27" name="Imagen 26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FE9C7CD3-3ABA-FE2C-F245-8B9F4D4C5B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l="1" r="25905" b="16128"/>
          <a:stretch/>
        </p:blipFill>
        <p:spPr>
          <a:xfrm rot="10800000" flipH="1">
            <a:off x="9257547" y="0"/>
            <a:ext cx="2934453" cy="26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4049C8D-7764-E2AA-988D-DE4BB1D90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A89576-D6F2-B2F7-F064-A70283E9A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743424-0218-003B-CF8A-83A827432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5EBD-BD54-2240-8555-6DE728901B29}" type="datetimeFigureOut">
              <a:rPr lang="es-ES" smtClean="0"/>
              <a:t>29/2/24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A411FA-05DC-22A0-FCCD-C18456C47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60D1A0-C4C9-52FC-2A85-EC497970EB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199F5-4236-0644-9DAB-AD91DE4A4F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528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8A852F48-9A81-ECBA-FB96-C932EB14895D}"/>
              </a:ext>
            </a:extLst>
          </p:cNvPr>
          <p:cNvSpPr txBox="1">
            <a:spLocks/>
          </p:cNvSpPr>
          <p:nvPr/>
        </p:nvSpPr>
        <p:spPr>
          <a:xfrm>
            <a:off x="5181528" y="2282564"/>
            <a:ext cx="1924087" cy="945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Innovation of European regions in circular plastics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0287841-383F-AC91-F51D-012B6BDA6755}"/>
              </a:ext>
            </a:extLst>
          </p:cNvPr>
          <p:cNvSpPr txBox="1">
            <a:spLocks/>
          </p:cNvSpPr>
          <p:nvPr/>
        </p:nvSpPr>
        <p:spPr>
          <a:xfrm>
            <a:off x="673608" y="3440396"/>
            <a:ext cx="2666240" cy="1501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Funded by the European Commission through the Interregional innovation investments (I3) instrument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415CE8C-BAA7-C768-0A53-6705E2CF6816}"/>
              </a:ext>
            </a:extLst>
          </p:cNvPr>
          <p:cNvSpPr txBox="1">
            <a:spLocks/>
          </p:cNvSpPr>
          <p:nvPr/>
        </p:nvSpPr>
        <p:spPr>
          <a:xfrm>
            <a:off x="9849649" y="5636865"/>
            <a:ext cx="1861046" cy="9457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Coordinated by TECOS, Slovenian tool and die development centre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3C5FD39-7A32-F7D1-A0BC-A85EAA482701}"/>
              </a:ext>
            </a:extLst>
          </p:cNvPr>
          <p:cNvSpPr txBox="1">
            <a:spLocks/>
          </p:cNvSpPr>
          <p:nvPr/>
        </p:nvSpPr>
        <p:spPr>
          <a:xfrm>
            <a:off x="8711227" y="3460774"/>
            <a:ext cx="2640117" cy="10545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8 partners from 3 European regions: Andalusia (Spain), </a:t>
            </a:r>
            <a:r>
              <a:rPr lang="en-GB" sz="1600" b="0" i="0" u="none" strike="noStrike" dirty="0" err="1">
                <a:effectLst/>
                <a:latin typeface="Calibri" panose="020F0502020204030204" pitchFamily="34" charset="0"/>
              </a:rPr>
              <a:t>Vzhodna</a:t>
            </a: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 Slovenija (Slovenia), Rhône-Alpes (France)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6EACC58-2548-BB39-1159-7A43C939F336}"/>
              </a:ext>
            </a:extLst>
          </p:cNvPr>
          <p:cNvSpPr txBox="1">
            <a:spLocks/>
          </p:cNvSpPr>
          <p:nvPr/>
        </p:nvSpPr>
        <p:spPr>
          <a:xfrm>
            <a:off x="783165" y="5832189"/>
            <a:ext cx="1641473" cy="643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13547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3 years</a:t>
            </a:r>
            <a:endParaRPr lang="en-GB" sz="1600" b="0" dirty="0">
              <a:latin typeface="Calibri" panose="020F0502020204030204" pitchFamily="34" charset="0"/>
            </a:endParaRPr>
          </a:p>
          <a:p>
            <a:pPr algn="ctr" rtl="0" fontAlgn="base">
              <a:spcBef>
                <a:spcPts val="0"/>
              </a:spcBef>
              <a:spcAft>
                <a:spcPts val="0"/>
              </a:spcAft>
            </a:pPr>
            <a:r>
              <a:rPr lang="en-GB" sz="1600" b="0" i="0" u="none" strike="noStrike" dirty="0">
                <a:effectLst/>
                <a:latin typeface="Calibri" panose="020F0502020204030204" pitchFamily="34" charset="0"/>
              </a:rPr>
              <a:t>(2023-2026)</a:t>
            </a:r>
          </a:p>
        </p:txBody>
      </p:sp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FC7F6A0C-3896-A2B6-B8C9-30157F44CD3F}"/>
              </a:ext>
            </a:extLst>
          </p:cNvPr>
          <p:cNvSpPr/>
          <p:nvPr/>
        </p:nvSpPr>
        <p:spPr>
          <a:xfrm>
            <a:off x="3213100" y="660400"/>
            <a:ext cx="5765800" cy="1003300"/>
          </a:xfrm>
          <a:prstGeom prst="roundRect">
            <a:avLst/>
          </a:prstGeom>
          <a:noFill/>
          <a:ln w="34925">
            <a:gradFill>
              <a:gsLst>
                <a:gs pos="0">
                  <a:srgbClr val="09AFD0"/>
                </a:gs>
                <a:gs pos="100000">
                  <a:srgbClr val="00CA81"/>
                </a:gs>
              </a:gsLst>
              <a:lin ang="3000000" scaled="0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3">
            <a:extLst>
              <a:ext uri="{FF2B5EF4-FFF2-40B4-BE49-F238E27FC236}">
                <a16:creationId xmlns:a16="http://schemas.microsoft.com/office/drawing/2014/main" id="{8CF05FA2-3DE3-2B54-9B57-54AF5D960E20}"/>
              </a:ext>
            </a:extLst>
          </p:cNvPr>
          <p:cNvSpPr txBox="1">
            <a:spLocks/>
          </p:cNvSpPr>
          <p:nvPr/>
        </p:nvSpPr>
        <p:spPr>
          <a:xfrm>
            <a:off x="3213100" y="941265"/>
            <a:ext cx="5765800" cy="5006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GB" sz="4400">
                <a:gradFill>
                  <a:gsLst>
                    <a:gs pos="0">
                      <a:srgbClr val="00CA81"/>
                    </a:gs>
                    <a:gs pos="100000">
                      <a:srgbClr val="09AFD0"/>
                    </a:gs>
                  </a:gsLst>
                  <a:lin ang="10800000" scaled="0"/>
                </a:gradFill>
              </a:rPr>
              <a:t>What is INCIRCULAR?</a:t>
            </a:r>
            <a:endParaRPr lang="en-GB" sz="4400" dirty="0">
              <a:gradFill>
                <a:gsLst>
                  <a:gs pos="0">
                    <a:srgbClr val="00CA81"/>
                  </a:gs>
                  <a:gs pos="100000">
                    <a:srgbClr val="09AFD0"/>
                  </a:gs>
                </a:gsLst>
                <a:lin ang="108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85422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60</Words>
  <Application>Microsoft Macintosh PowerPoint</Application>
  <PresentationFormat>Panorámica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Communication onProjects</dc:creator>
  <cp:lastModifiedBy>Communication onProjects</cp:lastModifiedBy>
  <cp:revision>17</cp:revision>
  <dcterms:created xsi:type="dcterms:W3CDTF">2023-11-22T07:59:59Z</dcterms:created>
  <dcterms:modified xsi:type="dcterms:W3CDTF">2024-02-29T12:16:28Z</dcterms:modified>
</cp:coreProperties>
</file>